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56" r:id="rId5"/>
    <p:sldId id="278" r:id="rId6"/>
    <p:sldId id="279" r:id="rId7"/>
    <p:sldId id="277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1" r:id="rId19"/>
    <p:sldId id="292" r:id="rId20"/>
    <p:sldId id="290" r:id="rId21"/>
    <p:sldId id="293" r:id="rId22"/>
    <p:sldId id="294" r:id="rId23"/>
    <p:sldId id="295" r:id="rId24"/>
    <p:sldId id="296" r:id="rId25"/>
    <p:sldId id="29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Importance of Time in Stocks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Understanding Trend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Beginners find hard to spot details from history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 custLinFactNeighborX="952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1374FA-4AD8-674C-AA5F-2EA156E2E59F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A0719A-3308-404B-895E-CAB38394277D}">
      <dgm:prSet phldrT="[Text]"/>
      <dgm:spPr/>
      <dgm:t>
        <a:bodyPr/>
        <a:lstStyle/>
        <a:p>
          <a:r>
            <a:rPr lang="en-US" dirty="0"/>
            <a:t>Data Retrieval</a:t>
          </a:r>
        </a:p>
      </dgm:t>
    </dgm:pt>
    <dgm:pt modelId="{83C9BA77-2306-E748-B740-2FB247D2B64B}" type="parTrans" cxnId="{A03FD077-DCE0-9040-A427-1AB555CFF5AD}">
      <dgm:prSet/>
      <dgm:spPr/>
      <dgm:t>
        <a:bodyPr/>
        <a:lstStyle/>
        <a:p>
          <a:endParaRPr lang="en-US"/>
        </a:p>
      </dgm:t>
    </dgm:pt>
    <dgm:pt modelId="{7770CC9D-8E1C-4245-BAFC-09039F2ED3AE}" type="sibTrans" cxnId="{A03FD077-DCE0-9040-A427-1AB555CFF5AD}">
      <dgm:prSet/>
      <dgm:spPr/>
      <dgm:t>
        <a:bodyPr/>
        <a:lstStyle/>
        <a:p>
          <a:endParaRPr lang="en-US"/>
        </a:p>
      </dgm:t>
    </dgm:pt>
    <dgm:pt modelId="{93FC6DBF-1BFB-304B-9517-958B57B3CE6E}">
      <dgm:prSet phldrT="[Text]"/>
      <dgm:spPr/>
      <dgm:t>
        <a:bodyPr/>
        <a:lstStyle/>
        <a:p>
          <a:r>
            <a:rPr lang="en-US" dirty="0"/>
            <a:t>Average Prices</a:t>
          </a:r>
        </a:p>
      </dgm:t>
    </dgm:pt>
    <dgm:pt modelId="{BD498439-1077-2B46-8AC6-BA90DECADDD0}" type="parTrans" cxnId="{42731C59-52F1-274E-BD71-BDD7EDA9E6C2}">
      <dgm:prSet/>
      <dgm:spPr/>
      <dgm:t>
        <a:bodyPr/>
        <a:lstStyle/>
        <a:p>
          <a:endParaRPr lang="en-US"/>
        </a:p>
      </dgm:t>
    </dgm:pt>
    <dgm:pt modelId="{B482591A-C8FA-084C-9A30-1A2A6F6FF801}" type="sibTrans" cxnId="{42731C59-52F1-274E-BD71-BDD7EDA9E6C2}">
      <dgm:prSet/>
      <dgm:spPr/>
      <dgm:t>
        <a:bodyPr/>
        <a:lstStyle/>
        <a:p>
          <a:endParaRPr lang="en-US"/>
        </a:p>
      </dgm:t>
    </dgm:pt>
    <dgm:pt modelId="{0365D620-F914-9F4F-B8F9-F3B3E8ACFC0A}">
      <dgm:prSet phldrT="[Text]"/>
      <dgm:spPr/>
      <dgm:t>
        <a:bodyPr/>
        <a:lstStyle/>
        <a:p>
          <a:r>
            <a:rPr lang="en-US" dirty="0" err="1"/>
            <a:t>PySpark</a:t>
          </a:r>
          <a:r>
            <a:rPr lang="en-US" dirty="0"/>
            <a:t> </a:t>
          </a:r>
          <a:r>
            <a:rPr lang="en-US" dirty="0" err="1"/>
            <a:t>Dataframe</a:t>
          </a:r>
          <a:r>
            <a:rPr lang="en-US" dirty="0"/>
            <a:t> Analysis</a:t>
          </a:r>
        </a:p>
      </dgm:t>
    </dgm:pt>
    <dgm:pt modelId="{4BD8BD95-1AEF-C140-BC55-693E9FFAB869}" type="parTrans" cxnId="{A7C5A6BB-5BC4-E845-ACD1-5D8670DF2959}">
      <dgm:prSet/>
      <dgm:spPr/>
      <dgm:t>
        <a:bodyPr/>
        <a:lstStyle/>
        <a:p>
          <a:endParaRPr lang="en-US"/>
        </a:p>
      </dgm:t>
    </dgm:pt>
    <dgm:pt modelId="{1326CA22-47DA-0E4A-95A7-78F54D89B3E7}" type="sibTrans" cxnId="{A7C5A6BB-5BC4-E845-ACD1-5D8670DF2959}">
      <dgm:prSet/>
      <dgm:spPr/>
      <dgm:t>
        <a:bodyPr/>
        <a:lstStyle/>
        <a:p>
          <a:endParaRPr lang="en-US"/>
        </a:p>
      </dgm:t>
    </dgm:pt>
    <dgm:pt modelId="{24580C51-2336-C440-A940-39ED1FC7B280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A7F82D78-FEB9-6442-8CD1-805869B9E4F0}" type="parTrans" cxnId="{FA946E65-9F5B-0542-9BC1-204468A69700}">
      <dgm:prSet/>
      <dgm:spPr/>
      <dgm:t>
        <a:bodyPr/>
        <a:lstStyle/>
        <a:p>
          <a:endParaRPr lang="en-US"/>
        </a:p>
      </dgm:t>
    </dgm:pt>
    <dgm:pt modelId="{0C00A9F2-C52A-9043-BF54-B77DAFBB0C7C}" type="sibTrans" cxnId="{FA946E65-9F5B-0542-9BC1-204468A69700}">
      <dgm:prSet/>
      <dgm:spPr/>
      <dgm:t>
        <a:bodyPr/>
        <a:lstStyle/>
        <a:p>
          <a:endParaRPr lang="en-US"/>
        </a:p>
      </dgm:t>
    </dgm:pt>
    <dgm:pt modelId="{428858A1-5115-1B48-B6A6-995FC915AC4C}">
      <dgm:prSet/>
      <dgm:spPr/>
      <dgm:t>
        <a:bodyPr/>
        <a:lstStyle/>
        <a:p>
          <a:r>
            <a:rPr lang="en-US" dirty="0"/>
            <a:t>Training LSTM Model</a:t>
          </a:r>
        </a:p>
      </dgm:t>
    </dgm:pt>
    <dgm:pt modelId="{5A76DF42-D350-AE4F-808D-F8C7D4175D28}" type="parTrans" cxnId="{23B5ABD2-B6EB-2746-ABA0-BEEE03B698E6}">
      <dgm:prSet/>
      <dgm:spPr/>
      <dgm:t>
        <a:bodyPr/>
        <a:lstStyle/>
        <a:p>
          <a:endParaRPr lang="en-US"/>
        </a:p>
      </dgm:t>
    </dgm:pt>
    <dgm:pt modelId="{F7E4E1C7-8AC7-F042-B268-20519F17EAFD}" type="sibTrans" cxnId="{23B5ABD2-B6EB-2746-ABA0-BEEE03B698E6}">
      <dgm:prSet/>
      <dgm:spPr/>
      <dgm:t>
        <a:bodyPr/>
        <a:lstStyle/>
        <a:p>
          <a:endParaRPr lang="en-US"/>
        </a:p>
      </dgm:t>
    </dgm:pt>
    <dgm:pt modelId="{19874527-A83E-8849-B9B6-6064D4B7BD3B}" type="pres">
      <dgm:prSet presAssocID="{A71374FA-4AD8-674C-AA5F-2EA156E2E59F}" presName="rootnode" presStyleCnt="0">
        <dgm:presLayoutVars>
          <dgm:chMax/>
          <dgm:chPref/>
          <dgm:dir/>
          <dgm:animLvl val="lvl"/>
        </dgm:presLayoutVars>
      </dgm:prSet>
      <dgm:spPr/>
    </dgm:pt>
    <dgm:pt modelId="{57E068A8-2CB5-CA4D-93FD-B474A99E614F}" type="pres">
      <dgm:prSet presAssocID="{6BA0719A-3308-404B-895E-CAB38394277D}" presName="composite" presStyleCnt="0"/>
      <dgm:spPr/>
    </dgm:pt>
    <dgm:pt modelId="{C947A8AF-ECB5-4348-9D1A-22EE585194F8}" type="pres">
      <dgm:prSet presAssocID="{6BA0719A-3308-404B-895E-CAB38394277D}" presName="LShape" presStyleLbl="alignNode1" presStyleIdx="0" presStyleCnt="9"/>
      <dgm:spPr>
        <a:solidFill>
          <a:schemeClr val="accent1"/>
        </a:solidFill>
      </dgm:spPr>
    </dgm:pt>
    <dgm:pt modelId="{F6BC4CB7-A3AC-8A44-B872-67C329694696}" type="pres">
      <dgm:prSet presAssocID="{6BA0719A-3308-404B-895E-CAB38394277D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72BFFF84-12CA-6F44-8F80-C915A6F4E664}" type="pres">
      <dgm:prSet presAssocID="{6BA0719A-3308-404B-895E-CAB38394277D}" presName="Triangle" presStyleLbl="alignNode1" presStyleIdx="1" presStyleCnt="9"/>
      <dgm:spPr>
        <a:solidFill>
          <a:schemeClr val="accent1"/>
        </a:solidFill>
      </dgm:spPr>
    </dgm:pt>
    <dgm:pt modelId="{9A3ED472-931E-3C42-9C98-44615F550AED}" type="pres">
      <dgm:prSet presAssocID="{7770CC9D-8E1C-4245-BAFC-09039F2ED3AE}" presName="sibTrans" presStyleCnt="0"/>
      <dgm:spPr/>
    </dgm:pt>
    <dgm:pt modelId="{EBA06DF4-BF01-734E-999E-51364CA767DF}" type="pres">
      <dgm:prSet presAssocID="{7770CC9D-8E1C-4245-BAFC-09039F2ED3AE}" presName="space" presStyleCnt="0"/>
      <dgm:spPr/>
    </dgm:pt>
    <dgm:pt modelId="{C702A874-E0FF-E645-B5B1-44B59A64FE85}" type="pres">
      <dgm:prSet presAssocID="{93FC6DBF-1BFB-304B-9517-958B57B3CE6E}" presName="composite" presStyleCnt="0"/>
      <dgm:spPr/>
    </dgm:pt>
    <dgm:pt modelId="{A03B8428-BAF5-054C-A105-B466737131BB}" type="pres">
      <dgm:prSet presAssocID="{93FC6DBF-1BFB-304B-9517-958B57B3CE6E}" presName="LShape" presStyleLbl="alignNode1" presStyleIdx="2" presStyleCnt="9"/>
      <dgm:spPr>
        <a:solidFill>
          <a:schemeClr val="accent1"/>
        </a:solidFill>
      </dgm:spPr>
    </dgm:pt>
    <dgm:pt modelId="{ACB4BB1C-D0DA-124B-BB30-96BE41E05C33}" type="pres">
      <dgm:prSet presAssocID="{93FC6DBF-1BFB-304B-9517-958B57B3CE6E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986E0007-D862-2146-87B2-9FC096A475D4}" type="pres">
      <dgm:prSet presAssocID="{93FC6DBF-1BFB-304B-9517-958B57B3CE6E}" presName="Triangle" presStyleLbl="alignNode1" presStyleIdx="3" presStyleCnt="9"/>
      <dgm:spPr>
        <a:solidFill>
          <a:schemeClr val="accent1"/>
        </a:solidFill>
      </dgm:spPr>
    </dgm:pt>
    <dgm:pt modelId="{FFFDFDA6-73E4-2C48-975E-DDBB919379ED}" type="pres">
      <dgm:prSet presAssocID="{B482591A-C8FA-084C-9A30-1A2A6F6FF801}" presName="sibTrans" presStyleCnt="0"/>
      <dgm:spPr/>
    </dgm:pt>
    <dgm:pt modelId="{22C53FAD-644B-924E-90B9-188AEECD85D4}" type="pres">
      <dgm:prSet presAssocID="{B482591A-C8FA-084C-9A30-1A2A6F6FF801}" presName="space" presStyleCnt="0"/>
      <dgm:spPr/>
    </dgm:pt>
    <dgm:pt modelId="{CC196852-0692-3A46-8E8A-D6DCB9AEAD9A}" type="pres">
      <dgm:prSet presAssocID="{0365D620-F914-9F4F-B8F9-F3B3E8ACFC0A}" presName="composite" presStyleCnt="0"/>
      <dgm:spPr/>
    </dgm:pt>
    <dgm:pt modelId="{47A11306-FB9C-8C47-9245-33EA8C84FCF9}" type="pres">
      <dgm:prSet presAssocID="{0365D620-F914-9F4F-B8F9-F3B3E8ACFC0A}" presName="LShape" presStyleLbl="alignNode1" presStyleIdx="4" presStyleCnt="9"/>
      <dgm:spPr>
        <a:solidFill>
          <a:schemeClr val="accent1"/>
        </a:solidFill>
      </dgm:spPr>
    </dgm:pt>
    <dgm:pt modelId="{549DA52A-34E4-944E-A9AC-C2DB85A19923}" type="pres">
      <dgm:prSet presAssocID="{0365D620-F914-9F4F-B8F9-F3B3E8ACFC0A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48F3F72D-0FEF-C042-9016-CB91337ECA9C}" type="pres">
      <dgm:prSet presAssocID="{0365D620-F914-9F4F-B8F9-F3B3E8ACFC0A}" presName="Triangle" presStyleLbl="alignNode1" presStyleIdx="5" presStyleCnt="9"/>
      <dgm:spPr/>
    </dgm:pt>
    <dgm:pt modelId="{A7005FC0-8469-F64B-84C8-D016C077D1A4}" type="pres">
      <dgm:prSet presAssocID="{1326CA22-47DA-0E4A-95A7-78F54D89B3E7}" presName="sibTrans" presStyleCnt="0"/>
      <dgm:spPr/>
    </dgm:pt>
    <dgm:pt modelId="{4914832A-1F9D-0B46-9D62-D2535701EC75}" type="pres">
      <dgm:prSet presAssocID="{1326CA22-47DA-0E4A-95A7-78F54D89B3E7}" presName="space" presStyleCnt="0"/>
      <dgm:spPr/>
    </dgm:pt>
    <dgm:pt modelId="{02C880A1-C6D4-6944-B090-AF3FF2B07BEF}" type="pres">
      <dgm:prSet presAssocID="{24580C51-2336-C440-A940-39ED1FC7B280}" presName="composite" presStyleCnt="0"/>
      <dgm:spPr/>
    </dgm:pt>
    <dgm:pt modelId="{813FF697-D2AF-C34F-81CD-B79C1712FB05}" type="pres">
      <dgm:prSet presAssocID="{24580C51-2336-C440-A940-39ED1FC7B280}" presName="LShape" presStyleLbl="alignNode1" presStyleIdx="6" presStyleCnt="9"/>
      <dgm:spPr/>
    </dgm:pt>
    <dgm:pt modelId="{504AF07D-1BC6-8F48-95C9-57281347E516}" type="pres">
      <dgm:prSet presAssocID="{24580C51-2336-C440-A940-39ED1FC7B280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A5F6F391-CD50-1643-B312-A3148CD52CDD}" type="pres">
      <dgm:prSet presAssocID="{24580C51-2336-C440-A940-39ED1FC7B280}" presName="Triangle" presStyleLbl="alignNode1" presStyleIdx="7" presStyleCnt="9"/>
      <dgm:spPr/>
    </dgm:pt>
    <dgm:pt modelId="{913F4A50-24FF-D549-ADF8-60B7A1FACE24}" type="pres">
      <dgm:prSet presAssocID="{0C00A9F2-C52A-9043-BF54-B77DAFBB0C7C}" presName="sibTrans" presStyleCnt="0"/>
      <dgm:spPr/>
    </dgm:pt>
    <dgm:pt modelId="{BD0A6242-831D-3149-9E3F-447CE9ED75FA}" type="pres">
      <dgm:prSet presAssocID="{0C00A9F2-C52A-9043-BF54-B77DAFBB0C7C}" presName="space" presStyleCnt="0"/>
      <dgm:spPr/>
    </dgm:pt>
    <dgm:pt modelId="{1ECF9816-21EC-7642-AE42-6AE2D1374B85}" type="pres">
      <dgm:prSet presAssocID="{428858A1-5115-1B48-B6A6-995FC915AC4C}" presName="composite" presStyleCnt="0"/>
      <dgm:spPr/>
    </dgm:pt>
    <dgm:pt modelId="{FA0F9D0E-1DC3-8E4A-BE7E-F6E5F5D27A7B}" type="pres">
      <dgm:prSet presAssocID="{428858A1-5115-1B48-B6A6-995FC915AC4C}" presName="LShape" presStyleLbl="alignNode1" presStyleIdx="8" presStyleCnt="9"/>
      <dgm:spPr/>
    </dgm:pt>
    <dgm:pt modelId="{395165FC-207D-544D-8384-886F1A876726}" type="pres">
      <dgm:prSet presAssocID="{428858A1-5115-1B48-B6A6-995FC915AC4C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7F72D2C-602E-D345-87A9-8D260C02968B}" type="presOf" srcId="{93FC6DBF-1BFB-304B-9517-958B57B3CE6E}" destId="{ACB4BB1C-D0DA-124B-BB30-96BE41E05C33}" srcOrd="0" destOrd="0" presId="urn:microsoft.com/office/officeart/2009/3/layout/StepUpProcess"/>
    <dgm:cxn modelId="{42731C59-52F1-274E-BD71-BDD7EDA9E6C2}" srcId="{A71374FA-4AD8-674C-AA5F-2EA156E2E59F}" destId="{93FC6DBF-1BFB-304B-9517-958B57B3CE6E}" srcOrd="1" destOrd="0" parTransId="{BD498439-1077-2B46-8AC6-BA90DECADDD0}" sibTransId="{B482591A-C8FA-084C-9A30-1A2A6F6FF801}"/>
    <dgm:cxn modelId="{FA946E65-9F5B-0542-9BC1-204468A69700}" srcId="{A71374FA-4AD8-674C-AA5F-2EA156E2E59F}" destId="{24580C51-2336-C440-A940-39ED1FC7B280}" srcOrd="3" destOrd="0" parTransId="{A7F82D78-FEB9-6442-8CD1-805869B9E4F0}" sibTransId="{0C00A9F2-C52A-9043-BF54-B77DAFBB0C7C}"/>
    <dgm:cxn modelId="{007B486D-CB08-6948-8431-5017BEFDA725}" type="presOf" srcId="{24580C51-2336-C440-A940-39ED1FC7B280}" destId="{504AF07D-1BC6-8F48-95C9-57281347E516}" srcOrd="0" destOrd="0" presId="urn:microsoft.com/office/officeart/2009/3/layout/StepUpProcess"/>
    <dgm:cxn modelId="{A03FD077-DCE0-9040-A427-1AB555CFF5AD}" srcId="{A71374FA-4AD8-674C-AA5F-2EA156E2E59F}" destId="{6BA0719A-3308-404B-895E-CAB38394277D}" srcOrd="0" destOrd="0" parTransId="{83C9BA77-2306-E748-B740-2FB247D2B64B}" sibTransId="{7770CC9D-8E1C-4245-BAFC-09039F2ED3AE}"/>
    <dgm:cxn modelId="{0260CA99-F09E-9C4F-BA74-C23023D2A81D}" type="presOf" srcId="{428858A1-5115-1B48-B6A6-995FC915AC4C}" destId="{395165FC-207D-544D-8384-886F1A876726}" srcOrd="0" destOrd="0" presId="urn:microsoft.com/office/officeart/2009/3/layout/StepUpProcess"/>
    <dgm:cxn modelId="{A7C5A6BB-5BC4-E845-ACD1-5D8670DF2959}" srcId="{A71374FA-4AD8-674C-AA5F-2EA156E2E59F}" destId="{0365D620-F914-9F4F-B8F9-F3B3E8ACFC0A}" srcOrd="2" destOrd="0" parTransId="{4BD8BD95-1AEF-C140-BC55-693E9FFAB869}" sibTransId="{1326CA22-47DA-0E4A-95A7-78F54D89B3E7}"/>
    <dgm:cxn modelId="{16C714C5-AFF7-7B49-83B4-60DE4224C961}" type="presOf" srcId="{0365D620-F914-9F4F-B8F9-F3B3E8ACFC0A}" destId="{549DA52A-34E4-944E-A9AC-C2DB85A19923}" srcOrd="0" destOrd="0" presId="urn:microsoft.com/office/officeart/2009/3/layout/StepUpProcess"/>
    <dgm:cxn modelId="{8653D1C6-4145-4D49-A283-090CD3AFA22E}" type="presOf" srcId="{A71374FA-4AD8-674C-AA5F-2EA156E2E59F}" destId="{19874527-A83E-8849-B9B6-6064D4B7BD3B}" srcOrd="0" destOrd="0" presId="urn:microsoft.com/office/officeart/2009/3/layout/StepUpProcess"/>
    <dgm:cxn modelId="{23B5ABD2-B6EB-2746-ABA0-BEEE03B698E6}" srcId="{A71374FA-4AD8-674C-AA5F-2EA156E2E59F}" destId="{428858A1-5115-1B48-B6A6-995FC915AC4C}" srcOrd="4" destOrd="0" parTransId="{5A76DF42-D350-AE4F-808D-F8C7D4175D28}" sibTransId="{F7E4E1C7-8AC7-F042-B268-20519F17EAFD}"/>
    <dgm:cxn modelId="{E46D2EF7-4350-1146-9BA2-E2858D7B7C65}" type="presOf" srcId="{6BA0719A-3308-404B-895E-CAB38394277D}" destId="{F6BC4CB7-A3AC-8A44-B872-67C329694696}" srcOrd="0" destOrd="0" presId="urn:microsoft.com/office/officeart/2009/3/layout/StepUpProcess"/>
    <dgm:cxn modelId="{3A9FA12A-391C-1042-A218-E6EC78263ECA}" type="presParOf" srcId="{19874527-A83E-8849-B9B6-6064D4B7BD3B}" destId="{57E068A8-2CB5-CA4D-93FD-B474A99E614F}" srcOrd="0" destOrd="0" presId="urn:microsoft.com/office/officeart/2009/3/layout/StepUpProcess"/>
    <dgm:cxn modelId="{D7F0EA79-3658-F747-BA90-B8059EE5ED98}" type="presParOf" srcId="{57E068A8-2CB5-CA4D-93FD-B474A99E614F}" destId="{C947A8AF-ECB5-4348-9D1A-22EE585194F8}" srcOrd="0" destOrd="0" presId="urn:microsoft.com/office/officeart/2009/3/layout/StepUpProcess"/>
    <dgm:cxn modelId="{74942FAA-5454-6449-98E2-FC8EA32685D2}" type="presParOf" srcId="{57E068A8-2CB5-CA4D-93FD-B474A99E614F}" destId="{F6BC4CB7-A3AC-8A44-B872-67C329694696}" srcOrd="1" destOrd="0" presId="urn:microsoft.com/office/officeart/2009/3/layout/StepUpProcess"/>
    <dgm:cxn modelId="{E6C00D4D-320D-464E-8FE8-4AC52BA95CB3}" type="presParOf" srcId="{57E068A8-2CB5-CA4D-93FD-B474A99E614F}" destId="{72BFFF84-12CA-6F44-8F80-C915A6F4E664}" srcOrd="2" destOrd="0" presId="urn:microsoft.com/office/officeart/2009/3/layout/StepUpProcess"/>
    <dgm:cxn modelId="{9E306E76-ED3F-2140-A645-08D65A372886}" type="presParOf" srcId="{19874527-A83E-8849-B9B6-6064D4B7BD3B}" destId="{9A3ED472-931E-3C42-9C98-44615F550AED}" srcOrd="1" destOrd="0" presId="urn:microsoft.com/office/officeart/2009/3/layout/StepUpProcess"/>
    <dgm:cxn modelId="{13E0D7E0-C2B7-8145-AF8B-C56C5F967A23}" type="presParOf" srcId="{9A3ED472-931E-3C42-9C98-44615F550AED}" destId="{EBA06DF4-BF01-734E-999E-51364CA767DF}" srcOrd="0" destOrd="0" presId="urn:microsoft.com/office/officeart/2009/3/layout/StepUpProcess"/>
    <dgm:cxn modelId="{D190E93A-4F7E-734E-872F-46AEF5B7D28E}" type="presParOf" srcId="{19874527-A83E-8849-B9B6-6064D4B7BD3B}" destId="{C702A874-E0FF-E645-B5B1-44B59A64FE85}" srcOrd="2" destOrd="0" presId="urn:microsoft.com/office/officeart/2009/3/layout/StepUpProcess"/>
    <dgm:cxn modelId="{8A07F84E-0C66-964F-BED4-966DCECB9954}" type="presParOf" srcId="{C702A874-E0FF-E645-B5B1-44B59A64FE85}" destId="{A03B8428-BAF5-054C-A105-B466737131BB}" srcOrd="0" destOrd="0" presId="urn:microsoft.com/office/officeart/2009/3/layout/StepUpProcess"/>
    <dgm:cxn modelId="{0FAFD7EA-923A-464A-844A-C7E4C8AFD183}" type="presParOf" srcId="{C702A874-E0FF-E645-B5B1-44B59A64FE85}" destId="{ACB4BB1C-D0DA-124B-BB30-96BE41E05C33}" srcOrd="1" destOrd="0" presId="urn:microsoft.com/office/officeart/2009/3/layout/StepUpProcess"/>
    <dgm:cxn modelId="{CD6195BD-AECA-9B4F-9DB0-2E2580DEA05F}" type="presParOf" srcId="{C702A874-E0FF-E645-B5B1-44B59A64FE85}" destId="{986E0007-D862-2146-87B2-9FC096A475D4}" srcOrd="2" destOrd="0" presId="urn:microsoft.com/office/officeart/2009/3/layout/StepUpProcess"/>
    <dgm:cxn modelId="{8C80A4C3-7DC2-C240-9608-CD6029F6F9AA}" type="presParOf" srcId="{19874527-A83E-8849-B9B6-6064D4B7BD3B}" destId="{FFFDFDA6-73E4-2C48-975E-DDBB919379ED}" srcOrd="3" destOrd="0" presId="urn:microsoft.com/office/officeart/2009/3/layout/StepUpProcess"/>
    <dgm:cxn modelId="{AFBD35B5-5455-724D-AA43-870931C64EB3}" type="presParOf" srcId="{FFFDFDA6-73E4-2C48-975E-DDBB919379ED}" destId="{22C53FAD-644B-924E-90B9-188AEECD85D4}" srcOrd="0" destOrd="0" presId="urn:microsoft.com/office/officeart/2009/3/layout/StepUpProcess"/>
    <dgm:cxn modelId="{9C66BFCF-67A6-2942-BD80-3F80ADC77622}" type="presParOf" srcId="{19874527-A83E-8849-B9B6-6064D4B7BD3B}" destId="{CC196852-0692-3A46-8E8A-D6DCB9AEAD9A}" srcOrd="4" destOrd="0" presId="urn:microsoft.com/office/officeart/2009/3/layout/StepUpProcess"/>
    <dgm:cxn modelId="{92ADABD8-2229-7A49-BC5C-983BF0E7E251}" type="presParOf" srcId="{CC196852-0692-3A46-8E8A-D6DCB9AEAD9A}" destId="{47A11306-FB9C-8C47-9245-33EA8C84FCF9}" srcOrd="0" destOrd="0" presId="urn:microsoft.com/office/officeart/2009/3/layout/StepUpProcess"/>
    <dgm:cxn modelId="{F8218C89-D638-6E41-B099-C65A746D6300}" type="presParOf" srcId="{CC196852-0692-3A46-8E8A-D6DCB9AEAD9A}" destId="{549DA52A-34E4-944E-A9AC-C2DB85A19923}" srcOrd="1" destOrd="0" presId="urn:microsoft.com/office/officeart/2009/3/layout/StepUpProcess"/>
    <dgm:cxn modelId="{A443A2C4-D0B3-6242-AEA2-9A40F597E313}" type="presParOf" srcId="{CC196852-0692-3A46-8E8A-D6DCB9AEAD9A}" destId="{48F3F72D-0FEF-C042-9016-CB91337ECA9C}" srcOrd="2" destOrd="0" presId="urn:microsoft.com/office/officeart/2009/3/layout/StepUpProcess"/>
    <dgm:cxn modelId="{66AE6356-66B0-0B4B-9AB0-81A770F8A357}" type="presParOf" srcId="{19874527-A83E-8849-B9B6-6064D4B7BD3B}" destId="{A7005FC0-8469-F64B-84C8-D016C077D1A4}" srcOrd="5" destOrd="0" presId="urn:microsoft.com/office/officeart/2009/3/layout/StepUpProcess"/>
    <dgm:cxn modelId="{50B046BA-883D-6C42-9812-618BDAEF26E0}" type="presParOf" srcId="{A7005FC0-8469-F64B-84C8-D016C077D1A4}" destId="{4914832A-1F9D-0B46-9D62-D2535701EC75}" srcOrd="0" destOrd="0" presId="urn:microsoft.com/office/officeart/2009/3/layout/StepUpProcess"/>
    <dgm:cxn modelId="{16D46DCE-10A7-8C4D-B98B-5D13C12B4B3E}" type="presParOf" srcId="{19874527-A83E-8849-B9B6-6064D4B7BD3B}" destId="{02C880A1-C6D4-6944-B090-AF3FF2B07BEF}" srcOrd="6" destOrd="0" presId="urn:microsoft.com/office/officeart/2009/3/layout/StepUpProcess"/>
    <dgm:cxn modelId="{A9F31D5F-EF0B-D849-8D8B-0CC28A448A0B}" type="presParOf" srcId="{02C880A1-C6D4-6944-B090-AF3FF2B07BEF}" destId="{813FF697-D2AF-C34F-81CD-B79C1712FB05}" srcOrd="0" destOrd="0" presId="urn:microsoft.com/office/officeart/2009/3/layout/StepUpProcess"/>
    <dgm:cxn modelId="{637D74E8-3A32-B64C-82E2-7CA267656961}" type="presParOf" srcId="{02C880A1-C6D4-6944-B090-AF3FF2B07BEF}" destId="{504AF07D-1BC6-8F48-95C9-57281347E516}" srcOrd="1" destOrd="0" presId="urn:microsoft.com/office/officeart/2009/3/layout/StepUpProcess"/>
    <dgm:cxn modelId="{614B0228-B0B8-AA45-BB9C-F295EF8E411B}" type="presParOf" srcId="{02C880A1-C6D4-6944-B090-AF3FF2B07BEF}" destId="{A5F6F391-CD50-1643-B312-A3148CD52CDD}" srcOrd="2" destOrd="0" presId="urn:microsoft.com/office/officeart/2009/3/layout/StepUpProcess"/>
    <dgm:cxn modelId="{CDA75836-2959-884C-9272-2B57648F8417}" type="presParOf" srcId="{19874527-A83E-8849-B9B6-6064D4B7BD3B}" destId="{913F4A50-24FF-D549-ADF8-60B7A1FACE24}" srcOrd="7" destOrd="0" presId="urn:microsoft.com/office/officeart/2009/3/layout/StepUpProcess"/>
    <dgm:cxn modelId="{0675D06F-3BF1-2944-86A9-AB89E2FE8012}" type="presParOf" srcId="{913F4A50-24FF-D549-ADF8-60B7A1FACE24}" destId="{BD0A6242-831D-3149-9E3F-447CE9ED75FA}" srcOrd="0" destOrd="0" presId="urn:microsoft.com/office/officeart/2009/3/layout/StepUpProcess"/>
    <dgm:cxn modelId="{BC3CADEB-1C41-874B-9CFC-A0F54D9C9159}" type="presParOf" srcId="{19874527-A83E-8849-B9B6-6064D4B7BD3B}" destId="{1ECF9816-21EC-7642-AE42-6AE2D1374B85}" srcOrd="8" destOrd="0" presId="urn:microsoft.com/office/officeart/2009/3/layout/StepUpProcess"/>
    <dgm:cxn modelId="{5CE9CA19-BE93-2C47-A484-28E177734ACE}" type="presParOf" srcId="{1ECF9816-21EC-7642-AE42-6AE2D1374B85}" destId="{FA0F9D0E-1DC3-8E4A-BE7E-F6E5F5D27A7B}" srcOrd="0" destOrd="0" presId="urn:microsoft.com/office/officeart/2009/3/layout/StepUpProcess"/>
    <dgm:cxn modelId="{58E91F62-0A33-A549-B4E3-64A88A72CF73}" type="presParOf" srcId="{1ECF9816-21EC-7642-AE42-6AE2D1374B85}" destId="{395165FC-207D-544D-8384-886F1A876726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82285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Understanding Trend</a:t>
          </a:r>
        </a:p>
      </dsp:txBody>
      <dsp:txXfrm>
        <a:off x="82285" y="2798862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Beginners find hard to spot details from history</a:t>
          </a:r>
        </a:p>
      </dsp:txBody>
      <dsp:txXfrm>
        <a:off x="3425756" y="2798862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Importance of Time in Stocks</a:t>
          </a:r>
        </a:p>
      </dsp:txBody>
      <dsp:txXfrm>
        <a:off x="6796537" y="2798862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7A8AF-ECB5-4348-9D1A-22EE585194F8}">
      <dsp:nvSpPr>
        <dsp:cNvPr id="0" name=""/>
        <dsp:cNvSpPr/>
      </dsp:nvSpPr>
      <dsp:spPr>
        <a:xfrm rot="5400000">
          <a:off x="300557" y="2562715"/>
          <a:ext cx="900397" cy="1498240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C4CB7-A3AC-8A44-B872-67C329694696}">
      <dsp:nvSpPr>
        <dsp:cNvPr id="0" name=""/>
        <dsp:cNvSpPr/>
      </dsp:nvSpPr>
      <dsp:spPr>
        <a:xfrm>
          <a:off x="150258" y="3010366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Retrieval</a:t>
          </a:r>
        </a:p>
      </dsp:txBody>
      <dsp:txXfrm>
        <a:off x="150258" y="3010366"/>
        <a:ext cx="1352620" cy="1185650"/>
      </dsp:txXfrm>
    </dsp:sp>
    <dsp:sp modelId="{72BFFF84-12CA-6F44-8F80-C915A6F4E664}">
      <dsp:nvSpPr>
        <dsp:cNvPr id="0" name=""/>
        <dsp:cNvSpPr/>
      </dsp:nvSpPr>
      <dsp:spPr>
        <a:xfrm>
          <a:off x="1247667" y="2452413"/>
          <a:ext cx="255211" cy="255211"/>
        </a:xfrm>
        <a:prstGeom prst="triangle">
          <a:avLst>
            <a:gd name="adj" fmla="val 100000"/>
          </a:avLst>
        </a:prstGeom>
        <a:solidFill>
          <a:schemeClr val="accent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B8428-BAF5-054C-A105-B466737131BB}">
      <dsp:nvSpPr>
        <dsp:cNvPr id="0" name=""/>
        <dsp:cNvSpPr/>
      </dsp:nvSpPr>
      <dsp:spPr>
        <a:xfrm rot="5400000">
          <a:off x="1956428" y="2152968"/>
          <a:ext cx="900397" cy="1498240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4BB1C-D0DA-124B-BB30-96BE41E05C33}">
      <dsp:nvSpPr>
        <dsp:cNvPr id="0" name=""/>
        <dsp:cNvSpPr/>
      </dsp:nvSpPr>
      <dsp:spPr>
        <a:xfrm>
          <a:off x="1806130" y="2600619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Average Prices</a:t>
          </a:r>
        </a:p>
      </dsp:txBody>
      <dsp:txXfrm>
        <a:off x="1806130" y="2600619"/>
        <a:ext cx="1352620" cy="1185650"/>
      </dsp:txXfrm>
    </dsp:sp>
    <dsp:sp modelId="{986E0007-D862-2146-87B2-9FC096A475D4}">
      <dsp:nvSpPr>
        <dsp:cNvPr id="0" name=""/>
        <dsp:cNvSpPr/>
      </dsp:nvSpPr>
      <dsp:spPr>
        <a:xfrm>
          <a:off x="2903538" y="2042666"/>
          <a:ext cx="255211" cy="255211"/>
        </a:xfrm>
        <a:prstGeom prst="triangle">
          <a:avLst>
            <a:gd name="adj" fmla="val 100000"/>
          </a:avLst>
        </a:prstGeom>
        <a:solidFill>
          <a:schemeClr val="accent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11306-FB9C-8C47-9245-33EA8C84FCF9}">
      <dsp:nvSpPr>
        <dsp:cNvPr id="0" name=""/>
        <dsp:cNvSpPr/>
      </dsp:nvSpPr>
      <dsp:spPr>
        <a:xfrm rot="5400000">
          <a:off x="3612300" y="1743221"/>
          <a:ext cx="900397" cy="1498240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DA52A-34E4-944E-A9AC-C2DB85A19923}">
      <dsp:nvSpPr>
        <dsp:cNvPr id="0" name=""/>
        <dsp:cNvSpPr/>
      </dsp:nvSpPr>
      <dsp:spPr>
        <a:xfrm>
          <a:off x="3462001" y="2190872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PySpark</a:t>
          </a:r>
          <a:r>
            <a:rPr lang="en-US" sz="1900" kern="1200" dirty="0"/>
            <a:t> </a:t>
          </a:r>
          <a:r>
            <a:rPr lang="en-US" sz="1900" kern="1200" dirty="0" err="1"/>
            <a:t>Dataframe</a:t>
          </a:r>
          <a:r>
            <a:rPr lang="en-US" sz="1900" kern="1200" dirty="0"/>
            <a:t> Analysis</a:t>
          </a:r>
        </a:p>
      </dsp:txBody>
      <dsp:txXfrm>
        <a:off x="3462001" y="2190872"/>
        <a:ext cx="1352620" cy="1185650"/>
      </dsp:txXfrm>
    </dsp:sp>
    <dsp:sp modelId="{48F3F72D-0FEF-C042-9016-CB91337ECA9C}">
      <dsp:nvSpPr>
        <dsp:cNvPr id="0" name=""/>
        <dsp:cNvSpPr/>
      </dsp:nvSpPr>
      <dsp:spPr>
        <a:xfrm>
          <a:off x="4559410" y="1632919"/>
          <a:ext cx="255211" cy="25521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FF697-D2AF-C34F-81CD-B79C1712FB05}">
      <dsp:nvSpPr>
        <dsp:cNvPr id="0" name=""/>
        <dsp:cNvSpPr/>
      </dsp:nvSpPr>
      <dsp:spPr>
        <a:xfrm rot="5400000">
          <a:off x="5268171" y="1333474"/>
          <a:ext cx="900397" cy="149824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AF07D-1BC6-8F48-95C9-57281347E516}">
      <dsp:nvSpPr>
        <dsp:cNvPr id="0" name=""/>
        <dsp:cNvSpPr/>
      </dsp:nvSpPr>
      <dsp:spPr>
        <a:xfrm>
          <a:off x="5117872" y="1781125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Visualization</a:t>
          </a:r>
        </a:p>
      </dsp:txBody>
      <dsp:txXfrm>
        <a:off x="5117872" y="1781125"/>
        <a:ext cx="1352620" cy="1185650"/>
      </dsp:txXfrm>
    </dsp:sp>
    <dsp:sp modelId="{A5F6F391-CD50-1643-B312-A3148CD52CDD}">
      <dsp:nvSpPr>
        <dsp:cNvPr id="0" name=""/>
        <dsp:cNvSpPr/>
      </dsp:nvSpPr>
      <dsp:spPr>
        <a:xfrm>
          <a:off x="6215281" y="1223172"/>
          <a:ext cx="255211" cy="255211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F9D0E-1DC3-8E4A-BE7E-F6E5F5D27A7B}">
      <dsp:nvSpPr>
        <dsp:cNvPr id="0" name=""/>
        <dsp:cNvSpPr/>
      </dsp:nvSpPr>
      <dsp:spPr>
        <a:xfrm rot="5400000">
          <a:off x="6924042" y="923727"/>
          <a:ext cx="900397" cy="149824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165FC-207D-544D-8384-886F1A876726}">
      <dsp:nvSpPr>
        <dsp:cNvPr id="0" name=""/>
        <dsp:cNvSpPr/>
      </dsp:nvSpPr>
      <dsp:spPr>
        <a:xfrm>
          <a:off x="6773744" y="1371378"/>
          <a:ext cx="1352620" cy="1185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Training LSTM Model</a:t>
          </a:r>
        </a:p>
      </dsp:txBody>
      <dsp:txXfrm>
        <a:off x="6773744" y="1371378"/>
        <a:ext cx="1352620" cy="1185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8/15/22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8/15/22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gallup.com/poll/266807/percentage-americans-owns-stock.aspx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nance.yahoo.com/quote/%5EGSPC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43.sv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paultimothymooney/stock-market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gif"/><Relationship Id="rId7" Type="http://schemas.openxmlformats.org/officeDocument/2006/relationships/diagramColors" Target="../diagrams/colors2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254" y="26189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S&amp;P500 Stock Index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Daksh </a:t>
            </a:r>
            <a:r>
              <a:rPr lang="en-US" sz="2400" dirty="0" err="1">
                <a:solidFill>
                  <a:srgbClr val="FFFFFF"/>
                </a:solidFill>
              </a:rPr>
              <a:t>Intwala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5356DC-88F8-B796-AF9A-F40DA3EE557D}"/>
              </a:ext>
            </a:extLst>
          </p:cNvPr>
          <p:cNvSpPr txBox="1"/>
          <p:nvPr/>
        </p:nvSpPr>
        <p:spPr>
          <a:xfrm>
            <a:off x="6305267" y="150339"/>
            <a:ext cx="5883460" cy="1231106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ctr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DATA 603 FINAL PROJECT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2400" spc="200" dirty="0">
                <a:solidFill>
                  <a:schemeClr val="bg1"/>
                </a:solidFill>
                <a:latin typeface="+mj-lt"/>
              </a:rPr>
              <a:t>Instructor: Prof. </a:t>
            </a:r>
            <a:r>
              <a:rPr lang="en-US" sz="2400" spc="200" dirty="0" err="1">
                <a:solidFill>
                  <a:schemeClr val="bg1"/>
                </a:solidFill>
                <a:latin typeface="+mj-lt"/>
              </a:rPr>
              <a:t>Donghwa</a:t>
            </a:r>
            <a:r>
              <a:rPr lang="en-US" sz="2400" spc="200" dirty="0">
                <a:solidFill>
                  <a:schemeClr val="bg1"/>
                </a:solidFill>
                <a:latin typeface="+mj-lt"/>
              </a:rPr>
              <a:t> Kim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3EC57A-49C4-6CD7-3CE5-4AD0554B910B}"/>
              </a:ext>
            </a:extLst>
          </p:cNvPr>
          <p:cNvCxnSpPr>
            <a:cxnSpLocks/>
          </p:cNvCxnSpPr>
          <p:nvPr/>
        </p:nvCxnSpPr>
        <p:spPr>
          <a:xfrm>
            <a:off x="6782937" y="902370"/>
            <a:ext cx="44764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Q</a:t>
            </a:r>
            <a:r>
              <a:rPr lang="en-US" sz="4000" spc="200" dirty="0">
                <a:solidFill>
                  <a:prstClr val="white"/>
                </a:solidFill>
                <a:latin typeface="Tw Cen MT Condensed" panose="020B0606020104020203"/>
              </a:rPr>
              <a:t>UERIES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2B44-3F1F-0C94-52C1-B7DCF2B6623E}"/>
              </a:ext>
            </a:extLst>
          </p:cNvPr>
          <p:cNvSpPr txBox="1"/>
          <p:nvPr/>
        </p:nvSpPr>
        <p:spPr>
          <a:xfrm>
            <a:off x="1473943" y="1849272"/>
            <a:ext cx="8611383" cy="278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Sunday trend, stocks on Sunday in S&amp;P500 have higher opening price average.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 </a:t>
            </a:r>
            <a:r>
              <a:rPr lang="en-US" dirty="0"/>
              <a:t>Because, though weekends is not considered regular trading days, after hours trading can be done. In presence of low volume, stocks become much more volatile to news, announcements and events.</a:t>
            </a:r>
            <a:endParaRPr lang="en-US" sz="2200" b="0" i="0" u="none" strike="noStrike" dirty="0">
              <a:effectLst/>
            </a:endParaRPr>
          </a:p>
        </p:txBody>
      </p:sp>
      <p:pic>
        <p:nvPicPr>
          <p:cNvPr id="3" name="Picture 2" descr="Vintage movie countdown 3">
            <a:extLst>
              <a:ext uri="{FF2B5EF4-FFF2-40B4-BE49-F238E27FC236}">
                <a16:creationId xmlns:a16="http://schemas.microsoft.com/office/drawing/2014/main" id="{28EFDABF-8BDF-6FB0-7516-63F8F947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534" y="5008728"/>
            <a:ext cx="2466466" cy="1849272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0624C27-E25D-FC8F-1242-80E109258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310" y="4631187"/>
            <a:ext cx="4577690" cy="20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9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QUERIE</a:t>
            </a:r>
            <a:r>
              <a:rPr lang="en-US" sz="4000" spc="200" dirty="0">
                <a:solidFill>
                  <a:prstClr val="white"/>
                </a:solidFill>
                <a:latin typeface="Tw Cen MT Condensed" panose="020B0606020104020203"/>
              </a:rPr>
              <a:t>S</a:t>
            </a:r>
            <a:endParaRPr lang="en-US" sz="4000" spc="200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2B44-3F1F-0C94-52C1-B7DCF2B6623E}"/>
              </a:ext>
            </a:extLst>
          </p:cNvPr>
          <p:cNvSpPr txBox="1"/>
          <p:nvPr/>
        </p:nvSpPr>
        <p:spPr>
          <a:xfrm>
            <a:off x="1365130" y="2094932"/>
            <a:ext cx="86113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lowest volume is seen on Sunday, but its more common for investors to trade in regular trading hours.</a:t>
            </a:r>
          </a:p>
          <a:p>
            <a:endParaRPr lang="en-US" sz="2400" dirty="0"/>
          </a:p>
          <a:p>
            <a:r>
              <a:rPr lang="en-US" dirty="0"/>
              <a:t>So best point for investors to enter S&amp;P500 is Monday morning where trading volume is ramped up and stocks are more volatile to find low entry zone.</a:t>
            </a:r>
          </a:p>
          <a:p>
            <a:endParaRPr lang="en-US" dirty="0"/>
          </a:p>
          <a:p>
            <a:r>
              <a:rPr lang="en-US" dirty="0"/>
              <a:t>Also, beginners can find safe entry point on Tuesday which is lowest volume in week days.</a:t>
            </a:r>
          </a:p>
        </p:txBody>
      </p:sp>
      <p:pic>
        <p:nvPicPr>
          <p:cNvPr id="4" name="Picture 3" descr="Vintage movie countdown 4">
            <a:extLst>
              <a:ext uri="{FF2B5EF4-FFF2-40B4-BE49-F238E27FC236}">
                <a16:creationId xmlns:a16="http://schemas.microsoft.com/office/drawing/2014/main" id="{6BDAE504-804D-B745-060F-AE7239F80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513" y="5196904"/>
            <a:ext cx="2215487" cy="166109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CC7D6300-4D5D-0E5E-F275-B2AF0605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130" y="4403256"/>
            <a:ext cx="5778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</a:t>
            </a:r>
            <a:r>
              <a:rPr lang="en-US" sz="4000" spc="200" dirty="0">
                <a:solidFill>
                  <a:prstClr val="white"/>
                </a:solidFill>
                <a:latin typeface="Tw Cen MT Condensed" panose="020B0606020104020203"/>
              </a:rPr>
              <a:t>QUERIES</a:t>
            </a:r>
            <a:endParaRPr lang="en-US" sz="4000" spc="200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2B44-3F1F-0C94-52C1-B7DCF2B6623E}"/>
              </a:ext>
            </a:extLst>
          </p:cNvPr>
          <p:cNvSpPr txBox="1"/>
          <p:nvPr/>
        </p:nvSpPr>
        <p:spPr>
          <a:xfrm>
            <a:off x="1269596" y="2158054"/>
            <a:ext cx="86113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2008 had highest trading volume average for stocks in S&amp;P500.</a:t>
            </a:r>
          </a:p>
          <a:p>
            <a:endParaRPr lang="en-US" sz="2400" dirty="0"/>
          </a:p>
          <a:p>
            <a:r>
              <a:rPr lang="en-US" dirty="0"/>
              <a:t>The reason seems obvious due to Great Recession.</a:t>
            </a:r>
          </a:p>
        </p:txBody>
      </p:sp>
      <p:pic>
        <p:nvPicPr>
          <p:cNvPr id="3" name="Picture 2" descr="Vintage movie countdown 5">
            <a:extLst>
              <a:ext uri="{FF2B5EF4-FFF2-40B4-BE49-F238E27FC236}">
                <a16:creationId xmlns:a16="http://schemas.microsoft.com/office/drawing/2014/main" id="{0FE57F2D-1F43-2FA5-E379-AA5D1DB1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129" y="4981433"/>
            <a:ext cx="2502871" cy="187656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1514355-F5FB-897E-DBBF-CBA899999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596" y="3711433"/>
            <a:ext cx="406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6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</a:t>
            </a:r>
            <a:r>
              <a:rPr lang="en-US" sz="4000" spc="200" dirty="0">
                <a:solidFill>
                  <a:prstClr val="white"/>
                </a:solidFill>
                <a:latin typeface="Tw Cen MT Condensed" panose="020B0606020104020203"/>
              </a:rPr>
              <a:t>QUERIES</a:t>
            </a:r>
            <a:endParaRPr lang="en-US" sz="4000" spc="200" dirty="0">
              <a:solidFill>
                <a:schemeClr val="bg1"/>
              </a:solidFill>
              <a:latin typeface="+mj-lt"/>
            </a:endParaRP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2B44-3F1F-0C94-52C1-B7DCF2B6623E}"/>
              </a:ext>
            </a:extLst>
          </p:cNvPr>
          <p:cNvSpPr txBox="1"/>
          <p:nvPr/>
        </p:nvSpPr>
        <p:spPr>
          <a:xfrm>
            <a:off x="1269596" y="2158054"/>
            <a:ext cx="8611383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Quarterly moving average, is 64% .</a:t>
            </a:r>
          </a:p>
          <a:p>
            <a:endParaRPr lang="en-US" sz="2400" dirty="0"/>
          </a:p>
          <a:p>
            <a:r>
              <a:rPr lang="en-US" sz="2000" dirty="0"/>
              <a:t>Means, most of the S&amp;P500 stocks are seeing upwards trend each quarter.</a:t>
            </a:r>
          </a:p>
          <a:p>
            <a:r>
              <a:rPr lang="en-US" dirty="0"/>
              <a:t>(Window function </a:t>
            </a:r>
            <a:r>
              <a:rPr lang="en-US" dirty="0">
                <a:sym typeface="Wingdings" pitchFamily="2" charset="2"/>
              </a:rPr>
              <a:t>- </a:t>
            </a:r>
            <a:r>
              <a:rPr lang="en-US" dirty="0"/>
              <a:t>Deviation)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4F8A937C-F7DF-B3F2-4E9E-6242FA60A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117" y="3666159"/>
            <a:ext cx="4368800" cy="2501900"/>
          </a:xfrm>
          <a:prstGeom prst="rect">
            <a:avLst/>
          </a:prstGeom>
        </p:spPr>
      </p:pic>
      <p:pic>
        <p:nvPicPr>
          <p:cNvPr id="10" name="Picture 9" descr="Vintage movie countdown 6">
            <a:extLst>
              <a:ext uri="{FF2B5EF4-FFF2-40B4-BE49-F238E27FC236}">
                <a16:creationId xmlns:a16="http://schemas.microsoft.com/office/drawing/2014/main" id="{1FE846A2-F868-D4C2-B491-2F72C602B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4500" y="5022948"/>
            <a:ext cx="2447499" cy="18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8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VISUALIZATION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61120-4994-2118-EE70-7CA448A5719A}"/>
              </a:ext>
            </a:extLst>
          </p:cNvPr>
          <p:cNvSpPr txBox="1"/>
          <p:nvPr/>
        </p:nvSpPr>
        <p:spPr>
          <a:xfrm>
            <a:off x="1477925" y="2084296"/>
            <a:ext cx="8611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Average Opening Price</a:t>
            </a:r>
          </a:p>
        </p:txBody>
      </p:sp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70D36FF4-A47F-0BA8-F2FC-D7DDDDDFC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004" y="2653792"/>
            <a:ext cx="6371223" cy="4204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08448EC-5A16-9E85-D3DD-5CC1FCAA9820}"/>
              </a:ext>
            </a:extLst>
          </p:cNvPr>
          <p:cNvSpPr txBox="1"/>
          <p:nvPr/>
        </p:nvSpPr>
        <p:spPr>
          <a:xfrm>
            <a:off x="8639281" y="5452091"/>
            <a:ext cx="15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com Crash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2726C4-AD6B-C704-6B21-9873B3E4A4A1}"/>
              </a:ext>
            </a:extLst>
          </p:cNvPr>
          <p:cNvSpPr/>
          <p:nvPr/>
        </p:nvSpPr>
        <p:spPr>
          <a:xfrm>
            <a:off x="5877635" y="4807462"/>
            <a:ext cx="436729" cy="1074792"/>
          </a:xfrm>
          <a:prstGeom prst="ellipse">
            <a:avLst/>
          </a:prstGeom>
          <a:solidFill>
            <a:schemeClr val="accent1">
              <a:alpha val="1436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2344FE5-4C21-0881-E92C-AD2C24460E1E}"/>
              </a:ext>
            </a:extLst>
          </p:cNvPr>
          <p:cNvCxnSpPr>
            <a:cxnSpLocks/>
          </p:cNvCxnSpPr>
          <p:nvPr/>
        </p:nvCxnSpPr>
        <p:spPr>
          <a:xfrm>
            <a:off x="6314364" y="5636757"/>
            <a:ext cx="2309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806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VISUALIZATION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61120-4994-2118-EE70-7CA448A5719A}"/>
              </a:ext>
            </a:extLst>
          </p:cNvPr>
          <p:cNvSpPr txBox="1"/>
          <p:nvPr/>
        </p:nvSpPr>
        <p:spPr>
          <a:xfrm>
            <a:off x="1477925" y="2084296"/>
            <a:ext cx="8611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Average Closing 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73B41-2EBC-53FD-E951-C808F49D7BCB}"/>
              </a:ext>
            </a:extLst>
          </p:cNvPr>
          <p:cNvSpPr txBox="1"/>
          <p:nvPr/>
        </p:nvSpPr>
        <p:spPr>
          <a:xfrm>
            <a:off x="8773435" y="3168028"/>
            <a:ext cx="3138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Beginners:</a:t>
            </a:r>
          </a:p>
          <a:p>
            <a:r>
              <a:rPr lang="en-US" dirty="0"/>
              <a:t>No major change from opening price</a:t>
            </a:r>
          </a:p>
          <a:p>
            <a:endParaRPr lang="en-US" dirty="0"/>
          </a:p>
          <a:p>
            <a:r>
              <a:rPr lang="en-US" dirty="0"/>
              <a:t>For Pros:</a:t>
            </a:r>
          </a:p>
          <a:p>
            <a:r>
              <a:rPr lang="en-US" dirty="0"/>
              <a:t>Though seems similar but changes in decimal points gives good entry position for big investors.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30B7569-162F-96E3-6EA3-79C740CB0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75" y="2778413"/>
            <a:ext cx="5958290" cy="40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6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VISUALIZATION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61120-4994-2118-EE70-7CA448A5719A}"/>
              </a:ext>
            </a:extLst>
          </p:cNvPr>
          <p:cNvSpPr txBox="1"/>
          <p:nvPr/>
        </p:nvSpPr>
        <p:spPr>
          <a:xfrm>
            <a:off x="1477925" y="2084296"/>
            <a:ext cx="8611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Average Volume Monthly Trend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6FF7F122-8330-F5BB-2029-E8F088BA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290" y="3106950"/>
            <a:ext cx="9041938" cy="340303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CE6ABAA-6C99-7CBE-36E6-072F6CE9A973}"/>
              </a:ext>
            </a:extLst>
          </p:cNvPr>
          <p:cNvSpPr/>
          <p:nvPr/>
        </p:nvSpPr>
        <p:spPr>
          <a:xfrm>
            <a:off x="3002508" y="5407964"/>
            <a:ext cx="1446663" cy="637995"/>
          </a:xfrm>
          <a:prstGeom prst="ellipse">
            <a:avLst/>
          </a:prstGeom>
          <a:solidFill>
            <a:schemeClr val="accent1">
              <a:alpha val="1436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049A6-9868-D52D-989B-922D83444F49}"/>
              </a:ext>
            </a:extLst>
          </p:cNvPr>
          <p:cNvSpPr txBox="1"/>
          <p:nvPr/>
        </p:nvSpPr>
        <p:spPr>
          <a:xfrm>
            <a:off x="9236323" y="5126796"/>
            <a:ext cx="31458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202124"/>
                </a:solidFill>
                <a:effectLst/>
                <a:latin typeface="+mj-lt"/>
              </a:rPr>
              <a:t>The OPEC oil embargo of October 1973 and the Watergate scandal that led to President Nixon's resignation in August 1974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+mj-lt"/>
              </a:rPr>
              <a:t> </a:t>
            </a:r>
            <a:endParaRPr lang="en-US" dirty="0"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C9D829-CE29-595B-7AF9-37DC82716115}"/>
              </a:ext>
            </a:extLst>
          </p:cNvPr>
          <p:cNvCxnSpPr/>
          <p:nvPr/>
        </p:nvCxnSpPr>
        <p:spPr>
          <a:xfrm>
            <a:off x="4449171" y="5726960"/>
            <a:ext cx="4787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85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VISUALIZATION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61120-4994-2118-EE70-7CA448A5719A}"/>
              </a:ext>
            </a:extLst>
          </p:cNvPr>
          <p:cNvSpPr txBox="1"/>
          <p:nvPr/>
        </p:nvSpPr>
        <p:spPr>
          <a:xfrm>
            <a:off x="1408835" y="2084296"/>
            <a:ext cx="8611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Average True Rang – Volatility Measure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39C5979-7F3E-6FCF-CD8E-7C7C090B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426" y="2778413"/>
            <a:ext cx="5788084" cy="398984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A2CB920-7069-8351-1EA2-333616E7BD82}"/>
              </a:ext>
            </a:extLst>
          </p:cNvPr>
          <p:cNvSpPr/>
          <p:nvPr/>
        </p:nvSpPr>
        <p:spPr>
          <a:xfrm>
            <a:off x="7533564" y="3698543"/>
            <a:ext cx="436729" cy="1074792"/>
          </a:xfrm>
          <a:prstGeom prst="ellipse">
            <a:avLst/>
          </a:prstGeom>
          <a:solidFill>
            <a:schemeClr val="accent1">
              <a:alpha val="1436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2726C4-AD6B-C704-6B21-9873B3E4A4A1}"/>
              </a:ext>
            </a:extLst>
          </p:cNvPr>
          <p:cNvSpPr/>
          <p:nvPr/>
        </p:nvSpPr>
        <p:spPr>
          <a:xfrm>
            <a:off x="6607791" y="4793138"/>
            <a:ext cx="436729" cy="1074792"/>
          </a:xfrm>
          <a:prstGeom prst="ellipse">
            <a:avLst/>
          </a:prstGeom>
          <a:solidFill>
            <a:schemeClr val="accent1">
              <a:alpha val="1436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473FFA-FDF5-1578-0FC6-0B9674934D71}"/>
              </a:ext>
            </a:extLst>
          </p:cNvPr>
          <p:cNvSpPr/>
          <p:nvPr/>
        </p:nvSpPr>
        <p:spPr>
          <a:xfrm>
            <a:off x="7254921" y="4793138"/>
            <a:ext cx="436729" cy="1074792"/>
          </a:xfrm>
          <a:prstGeom prst="ellipse">
            <a:avLst/>
          </a:prstGeom>
          <a:solidFill>
            <a:schemeClr val="accent1">
              <a:alpha val="1436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5C97DC-4F23-490D-F4BB-68A1A22D550F}"/>
              </a:ext>
            </a:extLst>
          </p:cNvPr>
          <p:cNvCxnSpPr>
            <a:stCxn id="13" idx="6"/>
          </p:cNvCxnSpPr>
          <p:nvPr/>
        </p:nvCxnSpPr>
        <p:spPr>
          <a:xfrm>
            <a:off x="7970293" y="4235939"/>
            <a:ext cx="1282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37D2E5-3F9E-80F1-75F7-326AD2A21BC8}"/>
              </a:ext>
            </a:extLst>
          </p:cNvPr>
          <p:cNvCxnSpPr>
            <a:cxnSpLocks/>
          </p:cNvCxnSpPr>
          <p:nvPr/>
        </p:nvCxnSpPr>
        <p:spPr>
          <a:xfrm>
            <a:off x="7691650" y="5330534"/>
            <a:ext cx="14659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2344FE5-4C21-0881-E92C-AD2C24460E1E}"/>
              </a:ext>
            </a:extLst>
          </p:cNvPr>
          <p:cNvCxnSpPr>
            <a:cxnSpLocks/>
          </p:cNvCxnSpPr>
          <p:nvPr/>
        </p:nvCxnSpPr>
        <p:spPr>
          <a:xfrm>
            <a:off x="6943298" y="5820747"/>
            <a:ext cx="2309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2AB85B-7589-DFB5-2678-E9BE0D9EDF5C}"/>
              </a:ext>
            </a:extLst>
          </p:cNvPr>
          <p:cNvSpPr txBox="1"/>
          <p:nvPr/>
        </p:nvSpPr>
        <p:spPr>
          <a:xfrm>
            <a:off x="9253182" y="405127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pandemic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2529DA-1C9B-B4A0-4E0B-6883BE9EF054}"/>
              </a:ext>
            </a:extLst>
          </p:cNvPr>
          <p:cNvSpPr txBox="1"/>
          <p:nvPr/>
        </p:nvSpPr>
        <p:spPr>
          <a:xfrm>
            <a:off x="9253182" y="511131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 US election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8448EC-5A16-9E85-D3DD-5CC1FCAA9820}"/>
              </a:ext>
            </a:extLst>
          </p:cNvPr>
          <p:cNvSpPr txBox="1"/>
          <p:nvPr/>
        </p:nvSpPr>
        <p:spPr>
          <a:xfrm>
            <a:off x="9253182" y="5616309"/>
            <a:ext cx="16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Recession</a:t>
            </a:r>
          </a:p>
        </p:txBody>
      </p:sp>
    </p:spTree>
    <p:extLst>
      <p:ext uri="{BB962C8B-B14F-4D97-AF65-F5344CB8AC3E}">
        <p14:creationId xmlns:p14="http://schemas.microsoft.com/office/powerpoint/2010/main" val="393771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VISUALIZATION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C61120-4994-2118-EE70-7CA448A5719A}"/>
              </a:ext>
            </a:extLst>
          </p:cNvPr>
          <p:cNvSpPr txBox="1"/>
          <p:nvPr/>
        </p:nvSpPr>
        <p:spPr>
          <a:xfrm>
            <a:off x="1408835" y="2084296"/>
            <a:ext cx="8611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Intra day Price Variation Plot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447D679-CFB3-6A4A-39ED-CBB9423EE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400" y="2778413"/>
            <a:ext cx="5054600" cy="3530600"/>
          </a:xfrm>
          <a:prstGeom prst="rect">
            <a:avLst/>
          </a:prstGeom>
        </p:spPr>
      </p:pic>
      <p:pic>
        <p:nvPicPr>
          <p:cNvPr id="10" name="Picture 9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C2422AF8-D014-EA7C-CF15-2B6327A19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86" y="2778413"/>
            <a:ext cx="7111142" cy="35306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E7204C-A843-0A0F-A886-70A05E15ADEE}"/>
              </a:ext>
            </a:extLst>
          </p:cNvPr>
          <p:cNvCxnSpPr/>
          <p:nvPr/>
        </p:nvCxnSpPr>
        <p:spPr>
          <a:xfrm>
            <a:off x="9253183" y="2315128"/>
            <a:ext cx="0" cy="33213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8B36B1-984F-4A60-74F1-58CC5CA6728D}"/>
              </a:ext>
            </a:extLst>
          </p:cNvPr>
          <p:cNvSpPr txBox="1"/>
          <p:nvPr/>
        </p:nvSpPr>
        <p:spPr>
          <a:xfrm>
            <a:off x="8696107" y="1853434"/>
            <a:ext cx="111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Line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4466C6-E0E3-127F-3B34-424A8ABF04F3}"/>
              </a:ext>
            </a:extLst>
          </p:cNvPr>
          <p:cNvCxnSpPr>
            <a:cxnSpLocks/>
          </p:cNvCxnSpPr>
          <p:nvPr/>
        </p:nvCxnSpPr>
        <p:spPr>
          <a:xfrm>
            <a:off x="10824950" y="1851844"/>
            <a:ext cx="0" cy="298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7B6DE7-C55B-A886-A547-610AA44DC7A6}"/>
              </a:ext>
            </a:extLst>
          </p:cNvPr>
          <p:cNvSpPr txBox="1"/>
          <p:nvPr/>
        </p:nvSpPr>
        <p:spPr>
          <a:xfrm>
            <a:off x="10020218" y="1482512"/>
            <a:ext cx="203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Variations Increased</a:t>
            </a:r>
          </a:p>
        </p:txBody>
      </p:sp>
    </p:spTree>
    <p:extLst>
      <p:ext uri="{BB962C8B-B14F-4D97-AF65-F5344CB8AC3E}">
        <p14:creationId xmlns:p14="http://schemas.microsoft.com/office/powerpoint/2010/main" val="3369640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Stacked LSTM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6440F-33F8-B607-56D5-8615F5B5634E}"/>
              </a:ext>
            </a:extLst>
          </p:cNvPr>
          <p:cNvSpPr txBox="1"/>
          <p:nvPr/>
        </p:nvSpPr>
        <p:spPr>
          <a:xfrm>
            <a:off x="1569493" y="2484565"/>
            <a:ext cx="3647922" cy="278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70/30 Manual Split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Scaling - </a:t>
            </a:r>
            <a:r>
              <a:rPr lang="en-US" dirty="0" err="1"/>
              <a:t>MinMaxScaler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Opening Price as target variable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2 LSTM layers and an output layer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Prediction</a:t>
            </a:r>
          </a:p>
        </p:txBody>
      </p:sp>
      <p:pic>
        <p:nvPicPr>
          <p:cNvPr id="12" name="Graphic 11" descr="Processor with solid fill">
            <a:extLst>
              <a:ext uri="{FF2B5EF4-FFF2-40B4-BE49-F238E27FC236}">
                <a16:creationId xmlns:a16="http://schemas.microsoft.com/office/drawing/2014/main" id="{3175EFD9-C5DB-84E2-22AB-C99F1EA5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936" y="4223981"/>
            <a:ext cx="2345141" cy="23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acks of gold coins">
            <a:extLst>
              <a:ext uri="{FF2B5EF4-FFF2-40B4-BE49-F238E27FC236}">
                <a16:creationId xmlns:a16="http://schemas.microsoft.com/office/drawing/2014/main" id="{C9CDCE43-7EE0-8AC8-FFAC-56B0E82F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04" y="3029803"/>
            <a:ext cx="5742296" cy="3828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DD4606-8F16-28FB-3DAD-87EB6EE9D9E9}"/>
              </a:ext>
            </a:extLst>
          </p:cNvPr>
          <p:cNvSpPr txBox="1"/>
          <p:nvPr/>
        </p:nvSpPr>
        <p:spPr>
          <a:xfrm>
            <a:off x="1283436" y="2415581"/>
            <a:ext cx="8611383" cy="2026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.Apple Color Emoji UI"/>
              <a:buChar char="💰"/>
            </a:pPr>
            <a:r>
              <a:rPr lang="en-US" sz="2200" b="0" i="0" u="none" strike="noStrike" dirty="0">
                <a:effectLst/>
              </a:rPr>
              <a:t>  US citizens trade/use/own securities - 58% ~ 191 million people</a:t>
            </a:r>
          </a:p>
          <a:p>
            <a:pPr marL="285750" indent="-285750">
              <a:lnSpc>
                <a:spcPct val="200000"/>
              </a:lnSpc>
              <a:buFont typeface=".Apple Color Emoji UI"/>
              <a:buChar char="💰"/>
            </a:pPr>
            <a:r>
              <a:rPr lang="en-US" sz="2200" b="0" i="0" u="none" strike="noStrike" dirty="0">
                <a:effectLst/>
              </a:rPr>
              <a:t>  US citizens trade/use/own crypto currency 59 million people</a:t>
            </a:r>
          </a:p>
          <a:p>
            <a:pPr marL="285750" indent="-285750">
              <a:lnSpc>
                <a:spcPct val="200000"/>
              </a:lnSpc>
              <a:buFont typeface=".Apple Color Emoji UI"/>
              <a:buChar char="💰"/>
            </a:pPr>
            <a:r>
              <a:rPr lang="en-US" sz="2200" b="0" i="0" u="none" strike="noStrike" dirty="0">
                <a:effectLst/>
              </a:rPr>
              <a:t>  Average Volume traded on S&amp;P500 - </a:t>
            </a:r>
            <a:r>
              <a:rPr lang="en-US" sz="2200" b="1" dirty="0"/>
              <a:t>3,805,355,000 </a:t>
            </a:r>
            <a:r>
              <a:rPr lang="en-US" sz="2200" dirty="0"/>
              <a:t>as of 8/15/22.</a:t>
            </a:r>
            <a:endParaRPr lang="en-US" sz="2200" b="0" i="0" u="none" strike="noStrike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F8623-4BF3-9195-8DB2-CC720C3F08F6}"/>
              </a:ext>
            </a:extLst>
          </p:cNvPr>
          <p:cNvSpPr txBox="1"/>
          <p:nvPr/>
        </p:nvSpPr>
        <p:spPr>
          <a:xfrm>
            <a:off x="1024128" y="5907375"/>
            <a:ext cx="9901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var(--jp-content-font-family)"/>
              </a:rPr>
              <a:t>Refe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</a:rPr>
              <a:t>rences:</a:t>
            </a:r>
          </a:p>
          <a:p>
            <a:pPr marL="342900" indent="-342900" algn="l">
              <a:buAutoNum type="arabicPeriod"/>
            </a:pPr>
            <a:r>
              <a:rPr lang="en-US" sz="1400" b="0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https://news.gallup.com/poll/266807/percentage-americans-owns-stock.aspx</a:t>
            </a:r>
            <a:endParaRPr lang="en-US" sz="1400" b="0" i="0" u="none" strike="noStrike" dirty="0">
              <a:solidFill>
                <a:schemeClr val="accent1"/>
              </a:solidFill>
              <a:effectLst/>
            </a:endParaRP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https://finance.yahoo.com/quote/%5EGSPC/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D0F1D-B987-123D-A3E9-904B2E324F25}"/>
              </a:ext>
            </a:extLst>
          </p:cNvPr>
          <p:cNvSpPr txBox="1"/>
          <p:nvPr/>
        </p:nvSpPr>
        <p:spPr>
          <a:xfrm>
            <a:off x="0" y="845986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DOMAIN – STOCK MARKET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7A3EEF-C889-3D25-6B6C-B0DCE8B07E31}"/>
              </a:ext>
            </a:extLst>
          </p:cNvPr>
          <p:cNvCxnSpPr/>
          <p:nvPr/>
        </p:nvCxnSpPr>
        <p:spPr>
          <a:xfrm>
            <a:off x="1173707" y="845986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48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Stacked LSTM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A430A-E9FC-2990-FFBE-A827F9C9E5D8}"/>
              </a:ext>
            </a:extLst>
          </p:cNvPr>
          <p:cNvSpPr txBox="1"/>
          <p:nvPr/>
        </p:nvSpPr>
        <p:spPr>
          <a:xfrm>
            <a:off x="1408835" y="2084296"/>
            <a:ext cx="8611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Mean Squared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A62E1-5F25-85C1-E726-53DCDAA08F13}"/>
              </a:ext>
            </a:extLst>
          </p:cNvPr>
          <p:cNvSpPr txBox="1"/>
          <p:nvPr/>
        </p:nvSpPr>
        <p:spPr>
          <a:xfrm>
            <a:off x="1408835" y="2778413"/>
            <a:ext cx="106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  <a:p>
            <a:endParaRPr lang="en-US" dirty="0"/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D7B5A700-54AC-1B43-EA5C-45FF07B4E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835" y="3433257"/>
            <a:ext cx="3313290" cy="463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2DC09A-5077-5E0A-3410-6A8884D58614}"/>
              </a:ext>
            </a:extLst>
          </p:cNvPr>
          <p:cNvSpPr txBox="1"/>
          <p:nvPr/>
        </p:nvSpPr>
        <p:spPr>
          <a:xfrm>
            <a:off x="5714526" y="2084296"/>
            <a:ext cx="8611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Predictions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91C077F-009C-C301-C19E-406CC95D9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815" y="2778413"/>
            <a:ext cx="2326354" cy="3477112"/>
          </a:xfrm>
          <a:prstGeom prst="rect">
            <a:avLst/>
          </a:prstGeom>
        </p:spPr>
      </p:pic>
      <p:pic>
        <p:nvPicPr>
          <p:cNvPr id="15" name="Graphic 14" descr="Chevron arrows with solid fill">
            <a:extLst>
              <a:ext uri="{FF2B5EF4-FFF2-40B4-BE49-F238E27FC236}">
                <a16:creationId xmlns:a16="http://schemas.microsoft.com/office/drawing/2014/main" id="{E3470DFD-7618-31EA-1F9C-5DAD24EFE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47277" y="5181601"/>
            <a:ext cx="1676399" cy="1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96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Conclusion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A430A-E9FC-2990-FFBE-A827F9C9E5D8}"/>
              </a:ext>
            </a:extLst>
          </p:cNvPr>
          <p:cNvSpPr txBox="1"/>
          <p:nvPr/>
        </p:nvSpPr>
        <p:spPr>
          <a:xfrm>
            <a:off x="1408835" y="2084296"/>
            <a:ext cx="8611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S&amp;P500 Stocks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A62E1-5F25-85C1-E726-53DCDAA08F13}"/>
              </a:ext>
            </a:extLst>
          </p:cNvPr>
          <p:cNvSpPr txBox="1"/>
          <p:nvPr/>
        </p:nvSpPr>
        <p:spPr>
          <a:xfrm>
            <a:off x="1408835" y="2778413"/>
            <a:ext cx="69708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Projects Upward Trend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Less Volatile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Safe for Beginner Investors as low average intra-day swing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/>
              <a:t>Has potential for corrections due to involvement of large cap stocks.</a:t>
            </a:r>
          </a:p>
          <a:p>
            <a:endParaRPr lang="en-US" dirty="0"/>
          </a:p>
        </p:txBody>
      </p:sp>
      <p:pic>
        <p:nvPicPr>
          <p:cNvPr id="5" name="Graphic 4" descr="Stop with solid fill">
            <a:extLst>
              <a:ext uri="{FF2B5EF4-FFF2-40B4-BE49-F238E27FC236}">
                <a16:creationId xmlns:a16="http://schemas.microsoft.com/office/drawing/2014/main" id="{B0EA6A80-5FBB-C4C5-1839-CF06E780B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8014" y="5363736"/>
            <a:ext cx="1348367" cy="13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THANK YOU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A430A-E9FC-2990-FFBE-A827F9C9E5D8}"/>
              </a:ext>
            </a:extLst>
          </p:cNvPr>
          <p:cNvSpPr txBox="1"/>
          <p:nvPr/>
        </p:nvSpPr>
        <p:spPr>
          <a:xfrm>
            <a:off x="1367892" y="3928938"/>
            <a:ext cx="861138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Made By:</a:t>
            </a:r>
          </a:p>
          <a:p>
            <a:r>
              <a:rPr lang="en-US" sz="2400" dirty="0"/>
              <a:t>Daksh </a:t>
            </a:r>
            <a:r>
              <a:rPr lang="en-US" sz="2400" dirty="0" err="1"/>
              <a:t>Intwala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BT70416</a:t>
            </a:r>
          </a:p>
          <a:p>
            <a:r>
              <a:rPr lang="en-US" sz="2400" dirty="0"/>
              <a:t>dintwal1@umbc.edu</a:t>
            </a:r>
          </a:p>
        </p:txBody>
      </p:sp>
      <p:pic>
        <p:nvPicPr>
          <p:cNvPr id="8" name="Graphic 7" descr="Smiling face outline with solid fill">
            <a:extLst>
              <a:ext uri="{FF2B5EF4-FFF2-40B4-BE49-F238E27FC236}">
                <a16:creationId xmlns:a16="http://schemas.microsoft.com/office/drawing/2014/main" id="{ECD10000-1522-B2E2-5E31-6E152EC4A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4108" y="5592169"/>
            <a:ext cx="1089547" cy="108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D0BAB3-6E59-A2AF-F774-9823AAC9C70D}"/>
              </a:ext>
            </a:extLst>
          </p:cNvPr>
          <p:cNvSpPr txBox="1"/>
          <p:nvPr/>
        </p:nvSpPr>
        <p:spPr>
          <a:xfrm>
            <a:off x="1122233" y="2060973"/>
            <a:ext cx="9077194" cy="337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Dataset used in the project has 7 fields: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Date - (string format) the day for which the data is recorded. In stocks it shows 9:30am - 4pm.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 - (double) Opening price of the stock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- (double) Highest price of the stock during the 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Low - (double) Lowest price of the stock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Close - (double) Closing price of the stock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Adj. Close - (double) Adjacent Closing price of the stock (Price value after accounting)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Volume - (double) Number of the stock traded.</a:t>
            </a:r>
            <a:endParaRPr lang="en-US" b="0" i="0" u="none" strike="noStrike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ABB93F-0E1F-DA05-E943-2F49B33C1B56}"/>
              </a:ext>
            </a:extLst>
          </p:cNvPr>
          <p:cNvSpPr txBox="1"/>
          <p:nvPr/>
        </p:nvSpPr>
        <p:spPr>
          <a:xfrm>
            <a:off x="1024128" y="6088118"/>
            <a:ext cx="826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https://www.kaggle.com/datasets/paultimothymooney/stock-market-data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DCF21-0C61-17C0-3936-4456B1F07681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DATASET INTRODUCTION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EB7608-6BEB-B6EE-26A0-CA11E59700F8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Database with solid fill">
            <a:extLst>
              <a:ext uri="{FF2B5EF4-FFF2-40B4-BE49-F238E27FC236}">
                <a16:creationId xmlns:a16="http://schemas.microsoft.com/office/drawing/2014/main" id="{D7A1943C-47A0-FCDC-CA98-6AF095017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3058" y="4374874"/>
            <a:ext cx="2115581" cy="2115581"/>
          </a:xfrm>
          <a:prstGeom prst="rect">
            <a:avLst/>
          </a:prstGeom>
        </p:spPr>
      </p:pic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8A84974C-1661-738B-2D3F-B5F662BB1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9600" y="4642298"/>
            <a:ext cx="1322400" cy="1815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77FC32-3256-D3B5-A901-F84670B8FB1C}"/>
              </a:ext>
            </a:extLst>
          </p:cNvPr>
          <p:cNvSpPr txBox="1"/>
          <p:nvPr/>
        </p:nvSpPr>
        <p:spPr>
          <a:xfrm>
            <a:off x="1024128" y="5776894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Size : 3401.1 MB</a:t>
            </a:r>
          </a:p>
        </p:txBody>
      </p:sp>
    </p:spTree>
    <p:extLst>
      <p:ext uri="{BB962C8B-B14F-4D97-AF65-F5344CB8AC3E}">
        <p14:creationId xmlns:p14="http://schemas.microsoft.com/office/powerpoint/2010/main" val="87133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856618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PROBLEM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BIG DATA TECH USE CASES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Bar graph with upward trend with solid fill">
            <a:extLst>
              <a:ext uri="{FF2B5EF4-FFF2-40B4-BE49-F238E27FC236}">
                <a16:creationId xmlns:a16="http://schemas.microsoft.com/office/drawing/2014/main" id="{EFDB916A-1869-A4CD-1A10-9B1C1E111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3444" y="3558654"/>
            <a:ext cx="3299346" cy="3299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37819B-ADC8-8B42-D779-7586FEC7E9BA}"/>
              </a:ext>
            </a:extLst>
          </p:cNvPr>
          <p:cNvSpPr txBox="1"/>
          <p:nvPr/>
        </p:nvSpPr>
        <p:spPr>
          <a:xfrm>
            <a:off x="1705954" y="2653369"/>
            <a:ext cx="8611383" cy="2703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0" i="0" u="none" strike="noStrike" dirty="0">
                <a:effectLst/>
              </a:rPr>
              <a:t>  Real-time Stock Market Insight</a:t>
            </a:r>
          </a:p>
          <a:p>
            <a:pPr>
              <a:lnSpc>
                <a:spcPct val="200000"/>
              </a:lnSpc>
            </a:pPr>
            <a:r>
              <a:rPr lang="en-US" sz="2200" b="0" i="0" u="none" strike="noStrike" dirty="0">
                <a:effectLst/>
              </a:rPr>
              <a:t>  Developing Financial Models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  Risk Detection</a:t>
            </a:r>
          </a:p>
          <a:p>
            <a:pPr>
              <a:lnSpc>
                <a:spcPct val="200000"/>
              </a:lnSpc>
            </a:pPr>
            <a:r>
              <a:rPr lang="en-US" sz="2200" b="0" i="0" u="none" strike="noStrike" dirty="0">
                <a:effectLst/>
              </a:rPr>
              <a:t>  </a:t>
            </a:r>
            <a:r>
              <a:rPr lang="en-US" sz="2200" dirty="0"/>
              <a:t>Customer Analytics</a:t>
            </a:r>
            <a:endParaRPr lang="en-US" sz="2200" b="0" i="0" u="none" strike="noStrike" dirty="0">
              <a:effectLst/>
            </a:endParaRPr>
          </a:p>
        </p:txBody>
      </p:sp>
      <p:pic>
        <p:nvPicPr>
          <p:cNvPr id="13" name="Graphic 12" descr="Head with gears with solid fill">
            <a:extLst>
              <a:ext uri="{FF2B5EF4-FFF2-40B4-BE49-F238E27FC236}">
                <a16:creationId xmlns:a16="http://schemas.microsoft.com/office/drawing/2014/main" id="{2BF0DF0B-4EA4-70F8-9662-2BB68AB26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594" y="2855540"/>
            <a:ext cx="450362" cy="450362"/>
          </a:xfrm>
          <a:prstGeom prst="rect">
            <a:avLst/>
          </a:prstGeom>
        </p:spPr>
      </p:pic>
      <p:pic>
        <p:nvPicPr>
          <p:cNvPr id="14" name="Graphic 13" descr="Head with gears with solid fill">
            <a:extLst>
              <a:ext uri="{FF2B5EF4-FFF2-40B4-BE49-F238E27FC236}">
                <a16:creationId xmlns:a16="http://schemas.microsoft.com/office/drawing/2014/main" id="{BB9CCF68-CB67-C74F-8BFD-8D7BB0A2A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594" y="3521643"/>
            <a:ext cx="450362" cy="450362"/>
          </a:xfrm>
          <a:prstGeom prst="rect">
            <a:avLst/>
          </a:prstGeom>
        </p:spPr>
      </p:pic>
      <p:pic>
        <p:nvPicPr>
          <p:cNvPr id="15" name="Graphic 14" descr="Head with gears with solid fill">
            <a:extLst>
              <a:ext uri="{FF2B5EF4-FFF2-40B4-BE49-F238E27FC236}">
                <a16:creationId xmlns:a16="http://schemas.microsoft.com/office/drawing/2014/main" id="{5E37133D-9F60-FAEE-A786-77B5DF225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594" y="4240786"/>
            <a:ext cx="450362" cy="450362"/>
          </a:xfrm>
          <a:prstGeom prst="rect">
            <a:avLst/>
          </a:prstGeom>
        </p:spPr>
      </p:pic>
      <p:pic>
        <p:nvPicPr>
          <p:cNvPr id="16" name="Graphic 15" descr="Head with gears with solid fill">
            <a:extLst>
              <a:ext uri="{FF2B5EF4-FFF2-40B4-BE49-F238E27FC236}">
                <a16:creationId xmlns:a16="http://schemas.microsoft.com/office/drawing/2014/main" id="{5246D509-CA79-E682-7F79-8E5AE2AE1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593" y="4906890"/>
            <a:ext cx="450361" cy="4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TOP 10 S&amp;P500 STOCKS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37819B-ADC8-8B42-D779-7586FEC7E9BA}"/>
              </a:ext>
            </a:extLst>
          </p:cNvPr>
          <p:cNvSpPr txBox="1"/>
          <p:nvPr/>
        </p:nvSpPr>
        <p:spPr>
          <a:xfrm>
            <a:off x="1503705" y="2249548"/>
            <a:ext cx="861138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Apple Inc. (AAPL)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Microsoft Corp. (MSFT)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Amazon.com</a:t>
            </a:r>
            <a:r>
              <a:rPr lang="en-US" dirty="0"/>
              <a:t>, Inc. ( AMZN)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Tesla, Inc. (TSLA)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Alphabet Inc. Class A (GOOGL)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Alphabet Inc. Class C (GOOG)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Nvidia Corp. (NVDA)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Berkshire Hathaway Inc. (BRK.B)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Meta Platforms, Inc. Class A (META)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UnitedHealth Group Inc. (UNH)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4" name="Picture 3" descr="Abstract line art skyscrapers">
            <a:extLst>
              <a:ext uri="{FF2B5EF4-FFF2-40B4-BE49-F238E27FC236}">
                <a16:creationId xmlns:a16="http://schemas.microsoft.com/office/drawing/2014/main" id="{FD73E6B1-8056-EF83-51DE-71A7F9146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173" y="2056686"/>
            <a:ext cx="5425827" cy="4801314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FC03AFEE-6279-9D3C-C9E2-F4D6BDBB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BB5FA5-0BBF-8FE6-8092-A29E844B9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724313F-16E8-A484-8FEC-5C0A5B4D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268A23-BB4A-EA34-24CC-32A891CE1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B74B3EC0-7BF2-AF5D-C939-5FD17216E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41CCB3-50C6-856E-F0A6-10B904161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3BA3AEA-0FBF-1595-CF2B-5049129F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7A9F27-A1C9-1857-C150-681638D1D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E23F71C7-8D4B-EFB5-8A17-D79F27333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14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ANALYSIS METHOD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3190AA3-5B05-E3D9-7158-B91C2EF48D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634288"/>
              </p:ext>
            </p:extLst>
          </p:nvPr>
        </p:nvGraphicFramePr>
        <p:xfrm>
          <a:off x="1122233" y="164712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D78CB98-92DE-E946-BD5C-A84812204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1227" y="4239977"/>
            <a:ext cx="3670773" cy="26180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9BAAD8-FF06-DD54-1721-4109B72E0736}"/>
              </a:ext>
            </a:extLst>
          </p:cNvPr>
          <p:cNvCxnSpPr>
            <a:cxnSpLocks/>
          </p:cNvCxnSpPr>
          <p:nvPr/>
        </p:nvCxnSpPr>
        <p:spPr>
          <a:xfrm flipV="1">
            <a:off x="2661313" y="4239977"/>
            <a:ext cx="5240741" cy="11918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25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QUERIES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2B44-3F1F-0C94-52C1-B7DCF2B6623E}"/>
              </a:ext>
            </a:extLst>
          </p:cNvPr>
          <p:cNvSpPr txBox="1"/>
          <p:nvPr/>
        </p:nvSpPr>
        <p:spPr>
          <a:xfrm>
            <a:off x="1310539" y="1845848"/>
            <a:ext cx="8611383" cy="4704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0" i="0" u="none" strike="noStrike" dirty="0">
                <a:effectLst/>
              </a:rPr>
              <a:t>January </a:t>
            </a:r>
            <a:r>
              <a:rPr lang="en-US" sz="2200" dirty="0"/>
              <a:t>31</a:t>
            </a:r>
            <a:r>
              <a:rPr lang="en-US" sz="2200" baseline="30000" dirty="0"/>
              <a:t>st </a:t>
            </a:r>
            <a:r>
              <a:rPr lang="en-US" sz="2200" dirty="0"/>
              <a:t> 2022 saw highest opening market average considering all S&amp;P500 stocks. </a:t>
            </a:r>
          </a:p>
          <a:p>
            <a:pPr>
              <a:lnSpc>
                <a:spcPct val="200000"/>
              </a:lnSpc>
            </a:pPr>
            <a:endParaRPr lang="en-US" sz="2200" dirty="0"/>
          </a:p>
          <a:p>
            <a:pPr>
              <a:lnSpc>
                <a:spcPct val="200000"/>
              </a:lnSpc>
            </a:pPr>
            <a:endParaRPr lang="en-US" sz="5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Probably due to improvement in market followed by rally of large cap companies.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 “Meanwhile, the S&amp;P 500 climbed 2.4% to end at 4,431.85, its best day since June 2020”</a:t>
            </a:r>
          </a:p>
          <a:p>
            <a:pPr>
              <a:lnSpc>
                <a:spcPct val="200000"/>
              </a:lnSpc>
            </a:pPr>
            <a:endParaRPr lang="en-US" sz="2200" b="0" i="0" u="none" strike="noStrike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FC06A-D629-1E8C-FA82-EBB7C45BD251}"/>
              </a:ext>
            </a:extLst>
          </p:cNvPr>
          <p:cNvSpPr txBox="1"/>
          <p:nvPr/>
        </p:nvSpPr>
        <p:spPr>
          <a:xfrm>
            <a:off x="1473943" y="6073224"/>
            <a:ext cx="6659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  <a:p>
            <a:r>
              <a:rPr lang="en-US" dirty="0"/>
              <a:t>https://</a:t>
            </a:r>
            <a:r>
              <a:rPr lang="en-US" dirty="0" err="1"/>
              <a:t>www.nasdaq.com</a:t>
            </a:r>
            <a:r>
              <a:rPr lang="en-US" dirty="0"/>
              <a:t>/articles/stock-market-news-for-jan-31-2022</a:t>
            </a:r>
          </a:p>
        </p:txBody>
      </p:sp>
      <p:pic>
        <p:nvPicPr>
          <p:cNvPr id="9" name="Picture 8" descr="Vintage movie countdown 1">
            <a:extLst>
              <a:ext uri="{FF2B5EF4-FFF2-40B4-BE49-F238E27FC236}">
                <a16:creationId xmlns:a16="http://schemas.microsoft.com/office/drawing/2014/main" id="{93CEEB9F-553A-4656-B4CD-EB6B00E0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922" y="5135798"/>
            <a:ext cx="2270078" cy="1702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2B50CE-5FD4-137A-F03B-7AD515DD5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943" y="3268928"/>
            <a:ext cx="10718057" cy="8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9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8F423C-DDB3-271C-C837-27F5FE06D427}"/>
              </a:ext>
            </a:extLst>
          </p:cNvPr>
          <p:cNvSpPr txBox="1"/>
          <p:nvPr/>
        </p:nvSpPr>
        <p:spPr>
          <a:xfrm>
            <a:off x="0" y="990070"/>
            <a:ext cx="7410728" cy="861774"/>
          </a:xfrm>
          <a:prstGeom prst="rect">
            <a:avLst/>
          </a:prstGeom>
          <a:solidFill>
            <a:schemeClr val="tx1">
              <a:alpha val="83090"/>
            </a:schemeClr>
          </a:solidFill>
        </p:spPr>
        <p:txBody>
          <a:bodyPr wrap="square" rtlCol="0" anchor="b" anchorCtr="0">
            <a:spAutoFit/>
          </a:bodyPr>
          <a:lstStyle/>
          <a:p>
            <a:pPr lvl="1"/>
            <a:r>
              <a:rPr lang="en-US" sz="4000" spc="200" dirty="0">
                <a:solidFill>
                  <a:schemeClr val="bg1"/>
                </a:solidFill>
                <a:latin typeface="+mj-lt"/>
              </a:rPr>
              <a:t>        Q</a:t>
            </a:r>
            <a:r>
              <a:rPr lang="en-US" sz="4000" spc="200" dirty="0">
                <a:solidFill>
                  <a:prstClr val="white"/>
                </a:solidFill>
                <a:latin typeface="Tw Cen MT Condensed" panose="020B0606020104020203"/>
              </a:rPr>
              <a:t>UERIES</a:t>
            </a:r>
          </a:p>
          <a:p>
            <a:pPr lvl="1"/>
            <a:endParaRPr lang="en-US" sz="1000" spc="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B40CCD-166F-4939-2CAF-E89038A515E6}"/>
              </a:ext>
            </a:extLst>
          </p:cNvPr>
          <p:cNvCxnSpPr/>
          <p:nvPr/>
        </p:nvCxnSpPr>
        <p:spPr>
          <a:xfrm>
            <a:off x="1122233" y="990070"/>
            <a:ext cx="0" cy="8617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984A0287-CF59-319F-7138-B667EBF7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253541-CFBF-1579-B405-8F6CA08C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105FB952-71AA-C60F-45E1-F8AC2D558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D2037B9-F6E7-729B-C905-DCCA8E45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76633AF3-DA81-D1CA-E456-55C363A8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C1036-4CDF-6F22-525C-CE895449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3A31A84F-6E08-564B-53B7-562AC44C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C660C8-315A-46A9-AB0C-A4AF7005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9EBE1BEE-FDB7-506E-4F60-65927994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D2B44-3F1F-0C94-52C1-B7DCF2B6623E}"/>
              </a:ext>
            </a:extLst>
          </p:cNvPr>
          <p:cNvSpPr txBox="1"/>
          <p:nvPr/>
        </p:nvSpPr>
        <p:spPr>
          <a:xfrm>
            <a:off x="1186961" y="1731798"/>
            <a:ext cx="8611383" cy="4136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0" i="0" u="none" strike="noStrike" dirty="0">
                <a:effectLst/>
              </a:rPr>
              <a:t>On January 29</a:t>
            </a:r>
            <a:r>
              <a:rPr lang="en-US" sz="2200" b="0" i="0" u="none" strike="noStrike" baseline="30000" dirty="0">
                <a:effectLst/>
              </a:rPr>
              <a:t>th</a:t>
            </a:r>
            <a:r>
              <a:rPr lang="en-US" sz="2200" baseline="30000" dirty="0"/>
              <a:t> </a:t>
            </a:r>
            <a:r>
              <a:rPr lang="en-US" sz="2200" dirty="0"/>
              <a:t> 2022, S&amp;P500 stocks’ average intra-day swing was highest of 23 points. </a:t>
            </a:r>
          </a:p>
          <a:p>
            <a:pPr>
              <a:lnSpc>
                <a:spcPct val="200000"/>
              </a:lnSpc>
            </a:pPr>
            <a:endParaRPr lang="en-US" sz="2200" dirty="0"/>
          </a:p>
          <a:p>
            <a:pPr>
              <a:lnSpc>
                <a:spcPct val="200000"/>
              </a:lnSpc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 This implies that stocks of S&amp;P500 had great swing of 23 avg. points which can be related with the fact that January 2022 remained worst performing month since March 2020.</a:t>
            </a:r>
            <a:endParaRPr lang="en-US" sz="2200" b="0" i="0" u="none" strike="noStrike" dirty="0">
              <a:effectLst/>
            </a:endParaRPr>
          </a:p>
        </p:txBody>
      </p:sp>
      <p:pic>
        <p:nvPicPr>
          <p:cNvPr id="9" name="Picture 8" descr="Vintage movie countdown 2">
            <a:extLst>
              <a:ext uri="{FF2B5EF4-FFF2-40B4-BE49-F238E27FC236}">
                <a16:creationId xmlns:a16="http://schemas.microsoft.com/office/drawing/2014/main" id="{D11B7C13-7D4B-C918-28FA-029734DAB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344" y="5068204"/>
            <a:ext cx="2393656" cy="1794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EBFDA2-0B2F-D114-07CB-8C6995993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961" y="3364881"/>
            <a:ext cx="11005039" cy="8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006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567</TotalTime>
  <Words>835</Words>
  <Application>Microsoft Macintosh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.Apple Color Emoji UI</vt:lpstr>
      <vt:lpstr>Arial</vt:lpstr>
      <vt:lpstr>Calibri</vt:lpstr>
      <vt:lpstr>Tw Cen MT</vt:lpstr>
      <vt:lpstr>Tw Cen MT Condensed</vt:lpstr>
      <vt:lpstr>var(--jp-content-font-family)</vt:lpstr>
      <vt:lpstr>Wingdings</vt:lpstr>
      <vt:lpstr>Wingdings 3</vt:lpstr>
      <vt:lpstr>Integral</vt:lpstr>
      <vt:lpstr>S&amp;P500 Stock Index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S&amp;P500 Stock Index Analysis</dc:title>
  <dc:creator>Daksh Intwala</dc:creator>
  <cp:lastModifiedBy>Daksh Intwala</cp:lastModifiedBy>
  <cp:revision>11</cp:revision>
  <dcterms:created xsi:type="dcterms:W3CDTF">2022-08-15T14:58:01Z</dcterms:created>
  <dcterms:modified xsi:type="dcterms:W3CDTF">2022-08-16T00:29:30Z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